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3" r:id="rId3"/>
    <p:sldId id="277" r:id="rId4"/>
    <p:sldId id="296" r:id="rId5"/>
    <p:sldId id="260" r:id="rId6"/>
    <p:sldId id="264" r:id="rId7"/>
    <p:sldId id="266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302" r:id="rId16"/>
    <p:sldId id="286" r:id="rId17"/>
    <p:sldId id="299" r:id="rId18"/>
    <p:sldId id="297" r:id="rId19"/>
    <p:sldId id="300" r:id="rId20"/>
    <p:sldId id="298" r:id="rId21"/>
    <p:sldId id="301" r:id="rId22"/>
    <p:sldId id="295" r:id="rId23"/>
    <p:sldId id="268" r:id="rId24"/>
    <p:sldId id="269" r:id="rId25"/>
    <p:sldId id="287" r:id="rId26"/>
    <p:sldId id="288" r:id="rId27"/>
    <p:sldId id="289" r:id="rId28"/>
    <p:sldId id="272" r:id="rId29"/>
    <p:sldId id="291" r:id="rId30"/>
    <p:sldId id="292" r:id="rId31"/>
    <p:sldId id="270" r:id="rId32"/>
    <p:sldId id="290" r:id="rId33"/>
    <p:sldId id="274" r:id="rId34"/>
    <p:sldId id="293" r:id="rId35"/>
    <p:sldId id="273" r:id="rId36"/>
    <p:sldId id="29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6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1C83B-403B-3240-8153-9AADD38BCF44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FFD6C-FFDA-824A-B24D-2C2998A47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FD6C-FFDA-824A-B24D-2C2998A47E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FD6C-FFDA-824A-B24D-2C2998A47E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17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FD6C-FFDA-824A-B24D-2C2998A47E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3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FD6C-FFDA-824A-B24D-2C2998A47E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15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FD6C-FFDA-824A-B24D-2C2998A47EE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11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FD6C-FFDA-824A-B24D-2C2998A47EE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5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7932-7CC2-2E47-AE8D-ACB886E7D3B0}" type="datetime1">
              <a:rPr lang="de-DE" smtClean="0"/>
              <a:t>21.10.17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4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CB5A-3F5D-4E49-8075-039E51F2DEF9}" type="datetime1">
              <a:rPr lang="de-DE" smtClean="0"/>
              <a:t>21.10.17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2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E75-2F07-144A-841B-B184766E6A1D}" type="datetime1">
              <a:rPr lang="de-DE" smtClean="0"/>
              <a:t>21.10.17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2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F417-4830-9B43-9D3E-F68A6D5F0B20}" type="datetime1">
              <a:rPr lang="de-DE" smtClean="0"/>
              <a:t>21.10.17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0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5FBD-6493-7141-8BCC-BA97F1C0ADB1}" type="datetime1">
              <a:rPr lang="de-DE" smtClean="0"/>
              <a:t>21.10.17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86CD-FDCA-CF47-AD3A-4E293A6A27A8}" type="datetime1">
              <a:rPr lang="de-DE" smtClean="0"/>
              <a:t>21.10.17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7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2CFA-2F85-FF41-9017-25AAA2AF4917}" type="datetime1">
              <a:rPr lang="de-DE" smtClean="0"/>
              <a:t>21.10.17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2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E71E-0F5A-5C43-B10D-35A357AF1E32}" type="datetime1">
              <a:rPr lang="de-DE" smtClean="0"/>
              <a:t>21.10.17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A9F6-4CE5-3E49-944E-2211A8F4EE40}" type="datetime1">
              <a:rPr lang="de-DE" smtClean="0"/>
              <a:t>21.10.17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8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AE8C-14A5-174E-AC9E-7AA18116C71F}" type="datetime1">
              <a:rPr lang="de-DE" smtClean="0"/>
              <a:t>21.10.17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6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FBFE-C006-F940-A71C-D1C320B96950}" type="datetime1">
              <a:rPr lang="de-DE" smtClean="0"/>
              <a:t>21.10.17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7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E480D-0587-8F4F-A26D-1771B9841A1D}" type="datetime1">
              <a:rPr lang="de-DE" smtClean="0"/>
              <a:t>21.10.17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C97E-1E1A-0B43-9D17-EC6A5A1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0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5628" y="1520792"/>
            <a:ext cx="10020745" cy="381641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defTabSz="536510">
              <a:tabLst>
                <a:tab pos="4288908" algn="dec"/>
              </a:tabLst>
            </a:pPr>
            <a:r>
              <a:rPr lang="en-US" sz="5000" b="1" dirty="0" smtClean="0">
                <a:latin typeface="+mj-lt"/>
              </a:rPr>
              <a:t>On the Ontological Modeling of Trees</a:t>
            </a:r>
          </a:p>
          <a:p>
            <a:pPr marL="0" lvl="1" defTabSz="536510">
              <a:tabLst>
                <a:tab pos="4288908" algn="dec"/>
              </a:tabLst>
            </a:pP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David Carral</a:t>
            </a:r>
            <a:r>
              <a:rPr lang="en-US" sz="3600" baseline="30000" dirty="0" smtClean="0">
                <a:solidFill>
                  <a:srgbClr val="000000"/>
                </a:solidFill>
                <a:latin typeface="+mj-lt"/>
                <a:cs typeface="Calibri"/>
              </a:rPr>
              <a:t>1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, Pascal Hitzler</a:t>
            </a:r>
            <a:r>
              <a:rPr lang="en-US" sz="3600" baseline="30000" dirty="0" smtClean="0">
                <a:solidFill>
                  <a:srgbClr val="000000"/>
                </a:solidFill>
                <a:latin typeface="+mj-lt"/>
                <a:cs typeface="Calibri"/>
              </a:rPr>
              <a:t>2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, Hillmar Lapp</a:t>
            </a:r>
            <a:r>
              <a:rPr lang="en-US" sz="3600" baseline="30000" dirty="0" smtClean="0">
                <a:solidFill>
                  <a:srgbClr val="000000"/>
                </a:solidFill>
                <a:latin typeface="+mj-lt"/>
                <a:cs typeface="Calibri"/>
              </a:rPr>
              <a:t>3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, and Sebastian Rudolph</a:t>
            </a:r>
            <a:r>
              <a:rPr lang="en-US" sz="3600" baseline="30000" dirty="0" smtClean="0">
                <a:solidFill>
                  <a:srgbClr val="000000"/>
                </a:solidFill>
                <a:latin typeface="+mj-lt"/>
                <a:cs typeface="Calibri"/>
              </a:rPr>
              <a:t>1</a:t>
            </a:r>
          </a:p>
          <a:p>
            <a:pPr marL="0" lvl="1" defTabSz="536510">
              <a:tabLst>
                <a:tab pos="4288908" algn="dec"/>
              </a:tabLst>
            </a:pPr>
            <a:r>
              <a:rPr lang="en-US" sz="3000" baseline="30000" dirty="0" smtClean="0">
                <a:solidFill>
                  <a:srgbClr val="000000"/>
                </a:solidFill>
                <a:latin typeface="+mj-lt"/>
                <a:cs typeface="Calibri"/>
              </a:rPr>
              <a:t>1</a:t>
            </a:r>
            <a:r>
              <a:rPr lang="en-US" sz="3000" dirty="0" smtClean="0">
                <a:solidFill>
                  <a:srgbClr val="000000"/>
                </a:solidFill>
                <a:latin typeface="+mj-lt"/>
                <a:cs typeface="Calibri"/>
              </a:rPr>
              <a:t> TU Dresden, Germany</a:t>
            </a:r>
          </a:p>
          <a:p>
            <a:pPr marL="0" lvl="1" defTabSz="536510">
              <a:tabLst>
                <a:tab pos="4288908" algn="dec"/>
              </a:tabLst>
            </a:pPr>
            <a:r>
              <a:rPr lang="en-US" sz="3000" baseline="30000" dirty="0" smtClean="0">
                <a:solidFill>
                  <a:srgbClr val="000000"/>
                </a:solidFill>
                <a:latin typeface="+mj-lt"/>
                <a:cs typeface="Calibri"/>
              </a:rPr>
              <a:t>2</a:t>
            </a:r>
            <a:r>
              <a:rPr lang="en-US" sz="3000" dirty="0" smtClean="0">
                <a:solidFill>
                  <a:srgbClr val="000000"/>
                </a:solidFill>
                <a:latin typeface="+mj-lt"/>
                <a:cs typeface="Calibri"/>
              </a:rPr>
              <a:t> DaSe Laboratory, Wright State University, OH, USA</a:t>
            </a:r>
          </a:p>
          <a:p>
            <a:pPr marL="0" lvl="1" defTabSz="536510">
              <a:tabLst>
                <a:tab pos="4288908" algn="dec"/>
              </a:tabLst>
            </a:pPr>
            <a:r>
              <a:rPr lang="en-US" sz="3000" baseline="30000" dirty="0" smtClean="0">
                <a:solidFill>
                  <a:srgbClr val="000000"/>
                </a:solidFill>
                <a:latin typeface="+mj-lt"/>
                <a:cs typeface="Calibri"/>
              </a:rPr>
              <a:t>3</a:t>
            </a:r>
            <a:r>
              <a:rPr lang="en-US" sz="3000" dirty="0" smtClean="0">
                <a:solidFill>
                  <a:srgbClr val="000000"/>
                </a:solidFill>
                <a:latin typeface="+mj-lt"/>
                <a:cs typeface="Calibri"/>
              </a:rPr>
              <a:t> Center for Genomic and  Computational Biology, Duke University, Durham, NC, USA</a:t>
            </a:r>
          </a:p>
        </p:txBody>
      </p:sp>
    </p:spTree>
    <p:extLst>
      <p:ext uri="{BB962C8B-B14F-4D97-AF65-F5344CB8AC3E}">
        <p14:creationId xmlns:p14="http://schemas.microsoft.com/office/powerpoint/2010/main" val="21089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Rooted directed trees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572157"/>
            <a:ext cx="10515600" cy="397030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tabLst>
                <a:tab pos="4288908" algn="dec"/>
              </a:tabLst>
            </a:pP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A rooted directed tree (tree) is defined as a directed graph that satisfies all of the following properties:</a:t>
            </a:r>
          </a:p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It contains exactly one root node, which has no incoming edges.</a:t>
            </a:r>
          </a:p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Every node which is not the root has exactly one incoming edge.</a:t>
            </a:r>
          </a:p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Every node can be reached from the root.</a:t>
            </a:r>
          </a:p>
        </p:txBody>
      </p:sp>
    </p:spTree>
    <p:extLst>
      <p:ext uri="{BB962C8B-B14F-4D97-AF65-F5344CB8AC3E}">
        <p14:creationId xmlns:p14="http://schemas.microsoft.com/office/powerpoint/2010/main" val="19506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Limitations Regarding Tree Modeling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572157"/>
            <a:ext cx="10515600" cy="46165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tabLst>
                <a:tab pos="4288908" algn="dec"/>
              </a:tabLst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Calibri"/>
              </a:rPr>
              <a:t>Goal: to create an ontology which has exactly all trees as its models.</a:t>
            </a:r>
          </a:p>
        </p:txBody>
      </p:sp>
    </p:spTree>
    <p:extLst>
      <p:ext uri="{BB962C8B-B14F-4D97-AF65-F5344CB8AC3E}">
        <p14:creationId xmlns:p14="http://schemas.microsoft.com/office/powerpoint/2010/main" val="20130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Limitations Regarding Tree Modeling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572157"/>
            <a:ext cx="10515600" cy="46165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tabLst>
                <a:tab pos="4288908" algn="dec"/>
              </a:tabLst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Calibri"/>
              </a:rPr>
              <a:t>Goal: to create an ontology which has exactly all trees as its models.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199" y="2233170"/>
            <a:ext cx="6206067" cy="46165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tabLst>
                <a:tab pos="4288908" algn="dec"/>
              </a:tabLst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Calibri"/>
              </a:rPr>
              <a:t>Unfortunately, this is not possible in OWL:</a:t>
            </a:r>
          </a:p>
        </p:txBody>
      </p:sp>
    </p:spTree>
    <p:extLst>
      <p:ext uri="{BB962C8B-B14F-4D97-AF65-F5344CB8AC3E}">
        <p14:creationId xmlns:p14="http://schemas.microsoft.com/office/powerpoint/2010/main" val="18606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Limitations Regarding Tree Modeling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572157"/>
            <a:ext cx="10515600" cy="46165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tabLst>
                <a:tab pos="4288908" algn="dec"/>
              </a:tabLst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Calibri"/>
              </a:rPr>
              <a:t>Goal: to create an ontology which has exactly all trees as its models.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199" y="2233170"/>
            <a:ext cx="6206067" cy="46165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tabLst>
                <a:tab pos="4288908" algn="dec"/>
              </a:tabLst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Calibri"/>
              </a:rPr>
              <a:t>Unfortunately, this is not possible in OWL: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894183"/>
            <a:ext cx="10464800" cy="17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Limitations Regarding Tree Modeling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572157"/>
            <a:ext cx="10515600" cy="46165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tabLst>
                <a:tab pos="4288908" algn="dec"/>
              </a:tabLst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Calibri"/>
              </a:rPr>
              <a:t>Goal: to create an ontology which has exactly all trees as its models.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199" y="2233170"/>
            <a:ext cx="6206067" cy="46165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tabLst>
                <a:tab pos="4288908" algn="dec"/>
              </a:tabLst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Calibri"/>
              </a:rPr>
              <a:t>Unfortunately, this is not possible in OWL: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894183"/>
            <a:ext cx="10464800" cy="17200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2799" y="4813632"/>
            <a:ext cx="10515600" cy="83098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tabLst>
                <a:tab pos="4288908" algn="dec"/>
              </a:tabLst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Calibri"/>
              </a:rPr>
              <a:t>Trees (finite or infinite) are not fully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axiomatisable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Calibri"/>
              </a:rPr>
              <a:t>in FOL and any attempt to do so will only be approximate (although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Calibri"/>
              </a:rPr>
              <a:t>practically useful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55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Axiomatisation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672317"/>
            <a:ext cx="8432800" cy="40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Axiomatisation: Definition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1572157"/>
            <a:ext cx="10515600" cy="5232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A tree contains exactly one root node, which has no incoming edges.</a:t>
            </a:r>
          </a:p>
        </p:txBody>
      </p:sp>
    </p:spTree>
    <p:extLst>
      <p:ext uri="{BB962C8B-B14F-4D97-AF65-F5344CB8AC3E}">
        <p14:creationId xmlns:p14="http://schemas.microsoft.com/office/powerpoint/2010/main" val="11248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Axiomatisation: Definition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1572157"/>
            <a:ext cx="10515600" cy="5232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A tree contains exactly one root node, which has no incoming edges.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33" y="2041230"/>
            <a:ext cx="5388567" cy="9720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83" y="2178188"/>
            <a:ext cx="4301067" cy="8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Axiomatisation: Definition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1572157"/>
            <a:ext cx="10515600" cy="5232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A tree contains exactly one root node, which has no incoming edges.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3087096"/>
            <a:ext cx="10515600" cy="5232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Every node which is not the root has exactly one incoming edge.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33" y="2041230"/>
            <a:ext cx="5388567" cy="972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83" y="2178188"/>
            <a:ext cx="4301067" cy="8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Axiomatisation: Definition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1572157"/>
            <a:ext cx="10515600" cy="5232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A tree contains exactly one root node, which has no incoming edges.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3087096"/>
            <a:ext cx="10515600" cy="5232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Every node which is not the root has exactly one incoming edge.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43" y="3747640"/>
            <a:ext cx="5280025" cy="847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33" y="2041230"/>
            <a:ext cx="5388567" cy="972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83" y="2178188"/>
            <a:ext cx="4301067" cy="8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Axiomatisation: Definition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1572157"/>
            <a:ext cx="10515600" cy="5232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A tree contains exactly one root node, which has no incoming edges.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3087096"/>
            <a:ext cx="10515600" cy="5232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Every node which is not the root has exactly one incoming edge.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4602036"/>
            <a:ext cx="10515600" cy="5232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Every node can be reached from the root.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43" y="3747640"/>
            <a:ext cx="5280025" cy="847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33" y="2041230"/>
            <a:ext cx="5388567" cy="972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83" y="2178188"/>
            <a:ext cx="4301067" cy="8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Axiomatisation: Definition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1572157"/>
            <a:ext cx="10515600" cy="5232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A tree contains exactly one root node, which has no incoming edges.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3087096"/>
            <a:ext cx="10515600" cy="5232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Every node which is not the root has exactly one incoming edge.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4602036"/>
            <a:ext cx="10515600" cy="5232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Every node can be reached from the root.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43" y="5364331"/>
            <a:ext cx="5659967" cy="752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43" y="3747640"/>
            <a:ext cx="5280025" cy="847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33" y="2041230"/>
            <a:ext cx="5388567" cy="972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83" y="2178188"/>
            <a:ext cx="4301067" cy="8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Axiomatisation: ABox Encoding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9" y="2137023"/>
            <a:ext cx="3226301" cy="18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Axiomatisation: ABox Encoding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6" y="2760133"/>
            <a:ext cx="7731470" cy="2675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9" y="2137023"/>
            <a:ext cx="3226301" cy="18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24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Axiomatisation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6" y="1986360"/>
            <a:ext cx="3492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Axiomatisation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50" y="1915849"/>
            <a:ext cx="6413500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6" y="1986360"/>
            <a:ext cx="3492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26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Axiomatisation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3" y="4176382"/>
            <a:ext cx="4622800" cy="93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50" y="1915849"/>
            <a:ext cx="6413500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6" y="1986360"/>
            <a:ext cx="3492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27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Axiomatisation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233" y="4318794"/>
            <a:ext cx="35306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3" y="4176382"/>
            <a:ext cx="4622800" cy="93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50" y="1915849"/>
            <a:ext cx="6413500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6" y="1986360"/>
            <a:ext cx="3492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28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Axiomatisation: A Competency question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572157"/>
            <a:ext cx="10515600" cy="5232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Given two nodes x and y, determine the latest common ancestor.</a:t>
            </a:r>
          </a:p>
        </p:txBody>
      </p:sp>
    </p:spTree>
    <p:extLst>
      <p:ext uri="{BB962C8B-B14F-4D97-AF65-F5344CB8AC3E}">
        <p14:creationId xmlns:p14="http://schemas.microsoft.com/office/powerpoint/2010/main" val="11685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29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Axiomatisation: A Competency question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572157"/>
            <a:ext cx="10515600" cy="5232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Given two nodes x and y, determine the latest common ancestor.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17" y="2465520"/>
            <a:ext cx="8273042" cy="12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1298">
            <a:off x="768552" y="2781365"/>
            <a:ext cx="4787790" cy="144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30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Axiomatisation: A Competency question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572157"/>
            <a:ext cx="10515600" cy="5232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Given two nodes x and y, determine the latest common ancestor.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17" y="2465520"/>
            <a:ext cx="8273042" cy="1233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84" y="4139118"/>
            <a:ext cx="8570383" cy="122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31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Axiomatisation: Trees with bounded arity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572157"/>
            <a:ext cx="10515600" cy="120031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tabLst>
                <a:tab pos="4288908" algn="dec"/>
              </a:tabLst>
            </a:pP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An n-ary 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bounded tree is a tree where every node has at most n children.</a:t>
            </a:r>
          </a:p>
        </p:txBody>
      </p:sp>
    </p:spTree>
    <p:extLst>
      <p:ext uri="{BB962C8B-B14F-4D97-AF65-F5344CB8AC3E}">
        <p14:creationId xmlns:p14="http://schemas.microsoft.com/office/powerpoint/2010/main" val="4021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32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Axiomatisation: Trees with bounded arity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34" y="3441628"/>
            <a:ext cx="8128000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8333" y="3380619"/>
            <a:ext cx="2446867" cy="95409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marR="0" lvl="1" indent="-457200" defTabSz="5365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4288908" algn="dec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Special axiomatisation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572157"/>
            <a:ext cx="10515600" cy="120031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tabLst>
                <a:tab pos="4288908" algn="dec"/>
              </a:tabLst>
            </a:pP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An n-ary 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bounded tree is a tree where every node has at most n children.</a:t>
            </a:r>
          </a:p>
        </p:txBody>
      </p:sp>
    </p:spTree>
    <p:extLst>
      <p:ext uri="{BB962C8B-B14F-4D97-AF65-F5344CB8AC3E}">
        <p14:creationId xmlns:p14="http://schemas.microsoft.com/office/powerpoint/2010/main" val="10672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33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90688"/>
            <a:ext cx="10515600" cy="138498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Modeling trees is not possible with a FOL based formalism.</a:t>
            </a:r>
          </a:p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Nevertheless, we can capture many useful properties and solve competency questions using a design pattern.</a:t>
            </a:r>
          </a:p>
        </p:txBody>
      </p:sp>
    </p:spTree>
    <p:extLst>
      <p:ext uri="{BB962C8B-B14F-4D97-AF65-F5344CB8AC3E}">
        <p14:creationId xmlns:p14="http://schemas.microsoft.com/office/powerpoint/2010/main" val="7247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34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90688"/>
            <a:ext cx="10515600" cy="138498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Modeling trees is not possible with a FOL based formalism.</a:t>
            </a:r>
          </a:p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Nevertheless, we can capture many useful properties and solve competency questions using a design pattern.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075670"/>
            <a:ext cx="60367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4401233"/>
            <a:ext cx="10515600" cy="5232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Calibri"/>
              </a:rPr>
              <a:t>Develop a ODP for (possibly acyclic) graphs.</a:t>
            </a:r>
          </a:p>
        </p:txBody>
      </p:sp>
    </p:spTree>
    <p:extLst>
      <p:ext uri="{BB962C8B-B14F-4D97-AF65-F5344CB8AC3E}">
        <p14:creationId xmlns:p14="http://schemas.microsoft.com/office/powerpoint/2010/main" val="3918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9150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5628" y="1520792"/>
            <a:ext cx="10020745" cy="381641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defTabSz="536510">
              <a:tabLst>
                <a:tab pos="4288908" algn="dec"/>
              </a:tabLst>
            </a:pPr>
            <a:r>
              <a:rPr lang="en-US" sz="5000" b="1" dirty="0" smtClean="0">
                <a:latin typeface="+mj-lt"/>
              </a:rPr>
              <a:t>On the Ontological Modeling of Trees</a:t>
            </a:r>
          </a:p>
          <a:p>
            <a:pPr marL="0" lvl="1" defTabSz="536510">
              <a:tabLst>
                <a:tab pos="4288908" algn="dec"/>
              </a:tabLst>
            </a:pP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David Carral</a:t>
            </a:r>
            <a:r>
              <a:rPr lang="en-US" sz="3600" baseline="30000" dirty="0" smtClean="0">
                <a:solidFill>
                  <a:srgbClr val="000000"/>
                </a:solidFill>
                <a:latin typeface="+mj-lt"/>
                <a:cs typeface="Calibri"/>
              </a:rPr>
              <a:t>1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, Pascal Hitzler</a:t>
            </a:r>
            <a:r>
              <a:rPr lang="en-US" sz="3600" baseline="30000" dirty="0" smtClean="0">
                <a:solidFill>
                  <a:srgbClr val="000000"/>
                </a:solidFill>
                <a:latin typeface="+mj-lt"/>
                <a:cs typeface="Calibri"/>
              </a:rPr>
              <a:t>2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, Hillmar Lapp</a:t>
            </a:r>
            <a:r>
              <a:rPr lang="en-US" sz="3600" baseline="30000" dirty="0" smtClean="0">
                <a:solidFill>
                  <a:srgbClr val="000000"/>
                </a:solidFill>
                <a:latin typeface="+mj-lt"/>
                <a:cs typeface="Calibri"/>
              </a:rPr>
              <a:t>3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, and Sebastian Rudolph</a:t>
            </a:r>
            <a:r>
              <a:rPr lang="en-US" sz="3600" baseline="30000" dirty="0" smtClean="0">
                <a:solidFill>
                  <a:srgbClr val="000000"/>
                </a:solidFill>
                <a:latin typeface="+mj-lt"/>
                <a:cs typeface="Calibri"/>
              </a:rPr>
              <a:t>1</a:t>
            </a:r>
          </a:p>
          <a:p>
            <a:pPr marL="0" lvl="1" defTabSz="536510">
              <a:tabLst>
                <a:tab pos="4288908" algn="dec"/>
              </a:tabLst>
            </a:pPr>
            <a:r>
              <a:rPr lang="en-US" sz="3000" baseline="30000" dirty="0" smtClean="0">
                <a:solidFill>
                  <a:srgbClr val="000000"/>
                </a:solidFill>
                <a:latin typeface="+mj-lt"/>
                <a:cs typeface="Calibri"/>
              </a:rPr>
              <a:t>1</a:t>
            </a:r>
            <a:r>
              <a:rPr lang="en-US" sz="3000" dirty="0" smtClean="0">
                <a:solidFill>
                  <a:srgbClr val="000000"/>
                </a:solidFill>
                <a:latin typeface="+mj-lt"/>
                <a:cs typeface="Calibri"/>
              </a:rPr>
              <a:t> TU Dresden, Germany</a:t>
            </a:r>
          </a:p>
          <a:p>
            <a:pPr marL="0" lvl="1" defTabSz="536510">
              <a:tabLst>
                <a:tab pos="4288908" algn="dec"/>
              </a:tabLst>
            </a:pPr>
            <a:r>
              <a:rPr lang="en-US" sz="3000" baseline="30000" dirty="0" smtClean="0">
                <a:solidFill>
                  <a:srgbClr val="000000"/>
                </a:solidFill>
                <a:latin typeface="+mj-lt"/>
                <a:cs typeface="Calibri"/>
              </a:rPr>
              <a:t>2</a:t>
            </a:r>
            <a:r>
              <a:rPr lang="en-US" sz="3000" dirty="0" smtClean="0">
                <a:solidFill>
                  <a:srgbClr val="000000"/>
                </a:solidFill>
                <a:latin typeface="+mj-lt"/>
                <a:cs typeface="Calibri"/>
              </a:rPr>
              <a:t> DaSe Laboratory, Wright State University, OH, USA</a:t>
            </a:r>
          </a:p>
          <a:p>
            <a:pPr marL="0" lvl="1" defTabSz="536510">
              <a:tabLst>
                <a:tab pos="4288908" algn="dec"/>
              </a:tabLst>
            </a:pPr>
            <a:r>
              <a:rPr lang="en-US" sz="3000" baseline="30000" dirty="0" smtClean="0">
                <a:solidFill>
                  <a:srgbClr val="000000"/>
                </a:solidFill>
                <a:latin typeface="+mj-lt"/>
                <a:cs typeface="Calibri"/>
              </a:rPr>
              <a:t>3</a:t>
            </a:r>
            <a:r>
              <a:rPr lang="en-US" sz="3000" dirty="0" smtClean="0">
                <a:solidFill>
                  <a:srgbClr val="000000"/>
                </a:solidFill>
                <a:latin typeface="+mj-lt"/>
                <a:cs typeface="Calibri"/>
              </a:rPr>
              <a:t> Center for Genomic and  Computational Biology, Duke University, Durham, NC, USA</a:t>
            </a:r>
          </a:p>
        </p:txBody>
      </p:sp>
    </p:spTree>
    <p:extLst>
      <p:ext uri="{BB962C8B-B14F-4D97-AF65-F5344CB8AC3E}">
        <p14:creationId xmlns:p14="http://schemas.microsoft.com/office/powerpoint/2010/main" val="12353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1298">
            <a:off x="768552" y="2781365"/>
            <a:ext cx="4787790" cy="1443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7653" y="2584063"/>
            <a:ext cx="4892786" cy="286231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defTabSz="536510">
              <a:tabLst>
                <a:tab pos="4288908" algn="dec"/>
              </a:tabLst>
            </a:pPr>
            <a:r>
              <a:rPr lang="en-US" sz="3000" dirty="0" smtClean="0">
                <a:solidFill>
                  <a:srgbClr val="000000"/>
                </a:solidFill>
                <a:latin typeface="+mj-lt"/>
                <a:cs typeface="Calibri"/>
              </a:rPr>
              <a:t>Ubiquitous structures in KR:</a:t>
            </a:r>
          </a:p>
          <a:p>
            <a:pPr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3000" dirty="0">
                <a:solidFill>
                  <a:srgbClr val="000000"/>
                </a:solidFill>
                <a:latin typeface="+mj-lt"/>
                <a:cs typeface="Calibri"/>
              </a:rPr>
              <a:t>t</a:t>
            </a:r>
            <a:r>
              <a:rPr lang="en-US" sz="3000" dirty="0" smtClean="0">
                <a:solidFill>
                  <a:srgbClr val="000000"/>
                </a:solidFill>
                <a:latin typeface="+mj-lt"/>
                <a:cs typeface="Calibri"/>
              </a:rPr>
              <a:t>axonomies</a:t>
            </a:r>
            <a:r>
              <a:rPr lang="en-US" sz="3000" dirty="0">
                <a:solidFill>
                  <a:srgbClr val="000000"/>
                </a:solidFill>
                <a:latin typeface="+mj-lt"/>
                <a:cs typeface="Calibri"/>
              </a:rPr>
              <a:t>,</a:t>
            </a:r>
            <a:endParaRPr lang="en-US" sz="3000" dirty="0" smtClean="0">
              <a:solidFill>
                <a:srgbClr val="000000"/>
              </a:solidFill>
              <a:latin typeface="+mj-lt"/>
              <a:cs typeface="Calibri"/>
            </a:endParaRPr>
          </a:p>
          <a:p>
            <a:pPr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3000" dirty="0" smtClean="0">
                <a:solidFill>
                  <a:srgbClr val="000000"/>
                </a:solidFill>
                <a:latin typeface="+mj-lt"/>
                <a:cs typeface="Calibri"/>
              </a:rPr>
              <a:t>meronomies</a:t>
            </a:r>
            <a:r>
              <a:rPr lang="en-US" sz="3000" dirty="0">
                <a:solidFill>
                  <a:srgbClr val="000000"/>
                </a:solidFill>
                <a:latin typeface="+mj-lt"/>
                <a:cs typeface="Calibri"/>
              </a:rPr>
              <a:t>,</a:t>
            </a:r>
            <a:endParaRPr lang="en-US" sz="3000" dirty="0" smtClean="0">
              <a:solidFill>
                <a:srgbClr val="000000"/>
              </a:solidFill>
              <a:latin typeface="+mj-lt"/>
              <a:cs typeface="Calibri"/>
            </a:endParaRPr>
          </a:p>
          <a:p>
            <a:pPr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3000" dirty="0" smtClean="0">
                <a:solidFill>
                  <a:srgbClr val="000000"/>
                </a:solidFill>
                <a:latin typeface="+mj-lt"/>
                <a:cs typeface="Calibri"/>
              </a:rPr>
              <a:t>decision trees,</a:t>
            </a:r>
          </a:p>
          <a:p>
            <a:pPr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3000" dirty="0">
                <a:solidFill>
                  <a:srgbClr val="000000"/>
                </a:solidFill>
                <a:latin typeface="+mj-lt"/>
                <a:cs typeface="Calibri"/>
              </a:rPr>
              <a:t>b</a:t>
            </a:r>
            <a:r>
              <a:rPr lang="en-US" sz="3000" dirty="0" smtClean="0">
                <a:solidFill>
                  <a:srgbClr val="000000"/>
                </a:solidFill>
                <a:latin typeface="+mj-lt"/>
                <a:cs typeface="Calibri"/>
              </a:rPr>
              <a:t>ranching processes,</a:t>
            </a:r>
          </a:p>
          <a:p>
            <a:pPr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3000" dirty="0" smtClean="0">
                <a:solidFill>
                  <a:srgbClr val="000000"/>
                </a:solidFill>
                <a:latin typeface="+mj-lt"/>
                <a:cs typeface="Calibri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394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3" y="1690688"/>
            <a:ext cx="4880994" cy="329467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Motivation: Phylogenetic trees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4936" y="2358699"/>
            <a:ext cx="5338864" cy="230831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tabLst>
                <a:tab pos="4288908" algn="dec"/>
              </a:tabLst>
            </a:pPr>
            <a:r>
              <a:rPr lang="en-US" sz="2400" dirty="0">
                <a:solidFill>
                  <a:srgbClr val="000000"/>
                </a:solidFill>
                <a:latin typeface="+mj-lt"/>
                <a:cs typeface="Calibri"/>
              </a:rPr>
              <a:t>Branching diagram or “tree” showing the inferred evolutionary relationships among various biological species or other entities based upon similarities and differences in their genetic characteristics.</a:t>
            </a:r>
          </a:p>
          <a:p>
            <a:pPr marL="0" marR="0" lvl="1" indent="-457200" defTabSz="5365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4288908" algn="dec"/>
              </a:tabLst>
              <a:defRPr/>
            </a:pPr>
            <a:endParaRPr lang="en-US" sz="2400" dirty="0" smtClean="0">
              <a:solidFill>
                <a:srgbClr val="000000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0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2065817"/>
            <a:ext cx="6095683" cy="32342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Competency questions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9509" y="2065817"/>
            <a:ext cx="5774711" cy="304697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Calibri"/>
              </a:rPr>
              <a:t>Finding the most recent common ancestor of a given number of nodes.</a:t>
            </a:r>
          </a:p>
          <a:p>
            <a:pPr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400" dirty="0">
                <a:solidFill>
                  <a:srgbClr val="000000"/>
                </a:solidFill>
                <a:latin typeface="+mj-lt"/>
                <a:cs typeface="Calibri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Calibri"/>
              </a:rPr>
              <a:t>numerating the leaf nodes, or all nodes descending from a given node.</a:t>
            </a:r>
          </a:p>
          <a:p>
            <a:pPr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400" dirty="0">
                <a:solidFill>
                  <a:srgbClr val="000000"/>
                </a:solidFill>
                <a:latin typeface="+mj-lt"/>
                <a:cs typeface="Calibri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Calibri"/>
              </a:rPr>
              <a:t>numerating the sequence of ancestors of a node to the root.</a:t>
            </a:r>
          </a:p>
          <a:p>
            <a:pPr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Calibri"/>
              </a:rPr>
              <a:t>Identify the last ancestor of A which is not an ancestor of some other node E.</a:t>
            </a:r>
          </a:p>
        </p:txBody>
      </p:sp>
    </p:spTree>
    <p:extLst>
      <p:ext uri="{BB962C8B-B14F-4D97-AF65-F5344CB8AC3E}">
        <p14:creationId xmlns:p14="http://schemas.microsoft.com/office/powerpoint/2010/main" val="5821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Rooted directed trees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572157"/>
            <a:ext cx="10515600" cy="120031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tabLst>
                <a:tab pos="4288908" algn="dec"/>
              </a:tabLst>
            </a:pP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A rooted directed tree (tree) is defined as a directed graph that satisfies all of the following properties:</a:t>
            </a:r>
          </a:p>
        </p:txBody>
      </p:sp>
    </p:spTree>
    <p:extLst>
      <p:ext uri="{BB962C8B-B14F-4D97-AF65-F5344CB8AC3E}">
        <p14:creationId xmlns:p14="http://schemas.microsoft.com/office/powerpoint/2010/main" val="4880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Rooted directed trees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572157"/>
            <a:ext cx="10515600" cy="230831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tabLst>
                <a:tab pos="4288908" algn="dec"/>
              </a:tabLst>
            </a:pP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A rooted directed tree (tree) is defined as a directed graph that satisfies all of the following properties:</a:t>
            </a:r>
          </a:p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It contains exactly one root node, which has no incoming edges.</a:t>
            </a:r>
          </a:p>
        </p:txBody>
      </p:sp>
    </p:spTree>
    <p:extLst>
      <p:ext uri="{BB962C8B-B14F-4D97-AF65-F5344CB8AC3E}">
        <p14:creationId xmlns:p14="http://schemas.microsoft.com/office/powerpoint/2010/main" val="21042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Carral, P. Hitlzer, H. Lapp, and S. Rudolph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97E-1E1A-0B43-9D17-EC6A5A16F7D9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Rooted directed trees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572157"/>
            <a:ext cx="10515600" cy="34163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lvl="1" indent="-457200" defTabSz="536510">
              <a:tabLst>
                <a:tab pos="4288908" algn="dec"/>
              </a:tabLst>
            </a:pP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A rooted directed tree (tree) is defined as a directed graph that satisfies all of the following properties:</a:t>
            </a:r>
          </a:p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It contains exactly one root node, which has no incoming edges.</a:t>
            </a:r>
          </a:p>
          <a:p>
            <a:pPr marL="0" lvl="1" indent="-457200" defTabSz="536510">
              <a:buFont typeface="Arial" charset="0"/>
              <a:buChar char="•"/>
              <a:tabLst>
                <a:tab pos="4288908" algn="dec"/>
              </a:tabLst>
            </a:pPr>
            <a:r>
              <a:rPr lang="en-US" sz="3600" dirty="0" smtClean="0">
                <a:solidFill>
                  <a:srgbClr val="000000"/>
                </a:solidFill>
                <a:latin typeface="+mj-lt"/>
                <a:cs typeface="Calibri"/>
              </a:rPr>
              <a:t>Every node which is not the root has exactly one incoming edge.</a:t>
            </a:r>
          </a:p>
        </p:txBody>
      </p:sp>
    </p:spTree>
    <p:extLst>
      <p:ext uri="{BB962C8B-B14F-4D97-AF65-F5344CB8AC3E}">
        <p14:creationId xmlns:p14="http://schemas.microsoft.com/office/powerpoint/2010/main" val="177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1431</Words>
  <Application>Microsoft Macintosh PowerPoint</Application>
  <PresentationFormat>Widescreen</PresentationFormat>
  <Paragraphs>168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Calibri</vt:lpstr>
      <vt:lpstr>Calibri Light</vt:lpstr>
      <vt:lpstr>Arial</vt:lpstr>
      <vt:lpstr>Office Theme</vt:lpstr>
      <vt:lpstr>PowerPoint Presentation</vt:lpstr>
      <vt:lpstr>Trees</vt:lpstr>
      <vt:lpstr>Trees</vt:lpstr>
      <vt:lpstr>Trees</vt:lpstr>
      <vt:lpstr>Motivation: Phylogenetic trees</vt:lpstr>
      <vt:lpstr>Competency questions</vt:lpstr>
      <vt:lpstr>Rooted directed trees</vt:lpstr>
      <vt:lpstr>Rooted directed trees</vt:lpstr>
      <vt:lpstr>Rooted directed trees</vt:lpstr>
      <vt:lpstr>Rooted directed trees</vt:lpstr>
      <vt:lpstr>Limitations Regarding Tree Modeling</vt:lpstr>
      <vt:lpstr>Limitations Regarding Tree Modeling</vt:lpstr>
      <vt:lpstr>Limitations Regarding Tree Modeling</vt:lpstr>
      <vt:lpstr>Limitations Regarding Tree Modeling</vt:lpstr>
      <vt:lpstr>Axiomatisation</vt:lpstr>
      <vt:lpstr>Axiomatisation: Definition</vt:lpstr>
      <vt:lpstr>Axiomatisation: Definition</vt:lpstr>
      <vt:lpstr>Axiomatisation: Definition</vt:lpstr>
      <vt:lpstr>Axiomatisation: Definition</vt:lpstr>
      <vt:lpstr>Axiomatisation: Definition</vt:lpstr>
      <vt:lpstr>Axiomatisation: Definition</vt:lpstr>
      <vt:lpstr>Axiomatisation: ABox Encoding</vt:lpstr>
      <vt:lpstr>Axiomatisation: ABox Encoding</vt:lpstr>
      <vt:lpstr>Axiomatisation</vt:lpstr>
      <vt:lpstr>Axiomatisation</vt:lpstr>
      <vt:lpstr>Axiomatisation</vt:lpstr>
      <vt:lpstr>Axiomatisation</vt:lpstr>
      <vt:lpstr>Axiomatisation: A Competency question</vt:lpstr>
      <vt:lpstr>Axiomatisation: A Competency question</vt:lpstr>
      <vt:lpstr>Axiomatisation: A Competency question</vt:lpstr>
      <vt:lpstr>Axiomatisation: Trees with bounded arity</vt:lpstr>
      <vt:lpstr>Axiomatisation: Trees with bounded arity</vt:lpstr>
      <vt:lpstr>Conclusions</vt:lpstr>
      <vt:lpstr>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Carral</dc:creator>
  <cp:lastModifiedBy>David Carral</cp:lastModifiedBy>
  <cp:revision>19</cp:revision>
  <cp:lastPrinted>2017-10-21T07:36:32Z</cp:lastPrinted>
  <dcterms:created xsi:type="dcterms:W3CDTF">2017-10-20T04:34:29Z</dcterms:created>
  <dcterms:modified xsi:type="dcterms:W3CDTF">2017-10-21T07:47:58Z</dcterms:modified>
</cp:coreProperties>
</file>